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12"/>
  </p:notesMasterIdLst>
  <p:sldIdLst>
    <p:sldId id="385" r:id="rId5"/>
    <p:sldId id="737" r:id="rId6"/>
    <p:sldId id="704" r:id="rId7"/>
    <p:sldId id="705" r:id="rId8"/>
    <p:sldId id="706" r:id="rId9"/>
    <p:sldId id="707" r:id="rId10"/>
    <p:sldId id="708" r:id="rId11"/>
    <p:sldId id="709" r:id="rId12"/>
    <p:sldId id="795" r:id="rId13"/>
    <p:sldId id="814" r:id="rId14"/>
    <p:sldId id="815" r:id="rId15"/>
    <p:sldId id="816" r:id="rId16"/>
    <p:sldId id="804" r:id="rId17"/>
    <p:sldId id="800" r:id="rId18"/>
    <p:sldId id="801" r:id="rId19"/>
    <p:sldId id="802" r:id="rId20"/>
    <p:sldId id="803" r:id="rId21"/>
    <p:sldId id="771" r:id="rId22"/>
    <p:sldId id="713" r:id="rId23"/>
    <p:sldId id="715" r:id="rId24"/>
    <p:sldId id="799" r:id="rId25"/>
    <p:sldId id="716" r:id="rId26"/>
    <p:sldId id="796" r:id="rId27"/>
    <p:sldId id="769" r:id="rId28"/>
    <p:sldId id="770" r:id="rId29"/>
    <p:sldId id="797" r:id="rId30"/>
    <p:sldId id="726" r:id="rId31"/>
    <p:sldId id="727" r:id="rId32"/>
    <p:sldId id="728" r:id="rId33"/>
    <p:sldId id="731" r:id="rId34"/>
    <p:sldId id="805" r:id="rId35"/>
    <p:sldId id="825" r:id="rId36"/>
    <p:sldId id="732" r:id="rId37"/>
    <p:sldId id="733" r:id="rId38"/>
    <p:sldId id="734" r:id="rId39"/>
    <p:sldId id="735" r:id="rId40"/>
    <p:sldId id="736" r:id="rId41"/>
    <p:sldId id="739" r:id="rId42"/>
    <p:sldId id="740" r:id="rId43"/>
    <p:sldId id="741" r:id="rId44"/>
    <p:sldId id="745" r:id="rId45"/>
    <p:sldId id="743" r:id="rId46"/>
    <p:sldId id="744" r:id="rId47"/>
    <p:sldId id="817" r:id="rId48"/>
    <p:sldId id="746" r:id="rId49"/>
    <p:sldId id="806" r:id="rId50"/>
    <p:sldId id="793" r:id="rId51"/>
    <p:sldId id="775" r:id="rId52"/>
    <p:sldId id="777" r:id="rId53"/>
    <p:sldId id="778" r:id="rId54"/>
    <p:sldId id="779" r:id="rId55"/>
    <p:sldId id="780" r:id="rId56"/>
    <p:sldId id="781" r:id="rId57"/>
    <p:sldId id="782" r:id="rId58"/>
    <p:sldId id="783" r:id="rId59"/>
    <p:sldId id="784" r:id="rId60"/>
    <p:sldId id="785" r:id="rId61"/>
    <p:sldId id="786" r:id="rId62"/>
    <p:sldId id="787" r:id="rId63"/>
    <p:sldId id="788" r:id="rId64"/>
    <p:sldId id="789" r:id="rId65"/>
    <p:sldId id="790" r:id="rId66"/>
    <p:sldId id="807" r:id="rId67"/>
    <p:sldId id="808" r:id="rId68"/>
    <p:sldId id="810" r:id="rId69"/>
    <p:sldId id="809" r:id="rId70"/>
    <p:sldId id="811" r:id="rId71"/>
    <p:sldId id="820" r:id="rId72"/>
    <p:sldId id="812" r:id="rId73"/>
    <p:sldId id="828" r:id="rId74"/>
    <p:sldId id="826" r:id="rId75"/>
    <p:sldId id="813" r:id="rId76"/>
    <p:sldId id="792" r:id="rId77"/>
    <p:sldId id="623" r:id="rId78"/>
    <p:sldId id="773" r:id="rId79"/>
    <p:sldId id="501" r:id="rId80"/>
    <p:sldId id="662" r:id="rId81"/>
    <p:sldId id="692" r:id="rId82"/>
    <p:sldId id="679" r:id="rId83"/>
    <p:sldId id="555" r:id="rId84"/>
    <p:sldId id="567" r:id="rId85"/>
    <p:sldId id="821" r:id="rId86"/>
    <p:sldId id="693" r:id="rId87"/>
    <p:sldId id="681" r:id="rId88"/>
    <p:sldId id="663" r:id="rId89"/>
    <p:sldId id="682" r:id="rId90"/>
    <p:sldId id="683" r:id="rId91"/>
    <p:sldId id="684" r:id="rId92"/>
    <p:sldId id="685" r:id="rId93"/>
    <p:sldId id="686" r:id="rId94"/>
    <p:sldId id="687" r:id="rId95"/>
    <p:sldId id="688" r:id="rId96"/>
    <p:sldId id="689" r:id="rId97"/>
    <p:sldId id="690" r:id="rId98"/>
    <p:sldId id="822" r:id="rId99"/>
    <p:sldId id="823" r:id="rId100"/>
    <p:sldId id="664" r:id="rId101"/>
    <p:sldId id="665" r:id="rId102"/>
    <p:sldId id="818" r:id="rId103"/>
    <p:sldId id="819" r:id="rId104"/>
    <p:sldId id="666" r:id="rId105"/>
    <p:sldId id="668" r:id="rId106"/>
    <p:sldId id="599" r:id="rId107"/>
    <p:sldId id="630" r:id="rId108"/>
    <p:sldId id="824" r:id="rId109"/>
    <p:sldId id="701" r:id="rId110"/>
    <p:sldId id="674" r:id="rId1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D8042D-5996-C74B-9C05-635006AE20A5}">
          <p14:sldIdLst>
            <p14:sldId id="385"/>
            <p14:sldId id="737"/>
          </p14:sldIdLst>
        </p14:section>
        <p14:section name="Introduction" id="{8B92F451-8754-0A47-A518-2B4675A80FEF}">
          <p14:sldIdLst>
            <p14:sldId id="704"/>
            <p14:sldId id="705"/>
            <p14:sldId id="706"/>
          </p14:sldIdLst>
        </p14:section>
        <p14:section name="WildFly Swarm" id="{77821F84-5FB1-0F49-AC3A-8BE98F86F14F}">
          <p14:sldIdLst>
            <p14:sldId id="707"/>
            <p14:sldId id="708"/>
            <p14:sldId id="709"/>
            <p14:sldId id="795"/>
            <p14:sldId id="814"/>
            <p14:sldId id="815"/>
            <p14:sldId id="816"/>
          </p14:sldIdLst>
        </p14:section>
        <p14:section name="Containers and Microservices" id="{6FE29FE8-4177-EA43-88BD-66A9FE5000B6}">
          <p14:sldIdLst>
            <p14:sldId id="804"/>
            <p14:sldId id="800"/>
            <p14:sldId id="801"/>
            <p14:sldId id="802"/>
            <p14:sldId id="803"/>
          </p14:sldIdLst>
        </p14:section>
        <p14:section name="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Fargate" id="{8FF4FCDA-BE23-2B42-8EC7-8F6BE2DEF191}">
          <p14:sldIdLst>
            <p14:sldId id="726"/>
            <p14:sldId id="727"/>
            <p14:sldId id="728"/>
            <p14:sldId id="731"/>
            <p14:sldId id="805"/>
            <p14:sldId id="825"/>
          </p14:sldIdLst>
        </p14:section>
        <p14:section name="Fargate Usecases" id="{58368394-40A8-4B47-9156-A2B4ADC07972}">
          <p14:sldIdLst>
            <p14:sldId id="732"/>
            <p14:sldId id="733"/>
            <p14:sldId id="734"/>
            <p14:sldId id="735"/>
            <p14:sldId id="736"/>
          </p14:sldIdLst>
        </p14:section>
        <p14:section name="CodePipeline Intro" id="{79B0E47D-FB46-1549-B4C1-46ECF4088B27}">
          <p14:sldIdLst>
            <p14:sldId id="739"/>
            <p14:sldId id="740"/>
            <p14:sldId id="741"/>
            <p14:sldId id="745"/>
            <p14:sldId id="743"/>
          </p14:sldIdLst>
        </p14:section>
        <p14:section name="AWS X-Ray" id="{94BFE68B-137F-8A4F-A508-00B3479C9864}">
          <p14:sldIdLst>
            <p14:sldId id="744"/>
            <p14:sldId id="817"/>
            <p14:sldId id="746"/>
            <p14:sldId id="806"/>
          </p14:sldIdLst>
        </p14:section>
        <p14:section name="Kubernetes Intro" id="{4DE35E9A-13B2-CC48-B5E1-1242BBB3CA6E}">
          <p14:sldIdLst>
            <p14:sldId id="793"/>
            <p14:sldId id="775"/>
            <p14:sldId id="777"/>
            <p14:sldId id="778"/>
            <p14:sldId id="779"/>
            <p14:sldId id="780"/>
            <p14:sldId id="781"/>
          </p14:sldIdLst>
        </p14:section>
        <p14:section name="EKS Intro" id="{DCE5BFF3-A254-FA48-94B2-C8573E181538}">
          <p14:sldIdLst>
            <p14:sldId id="782"/>
            <p14:sldId id="783"/>
            <p14:sldId id="784"/>
            <p14:sldId id="785"/>
            <p14:sldId id="786"/>
            <p14:sldId id="787"/>
            <p14:sldId id="788"/>
            <p14:sldId id="789"/>
            <p14:sldId id="790"/>
            <p14:sldId id="807"/>
          </p14:sldIdLst>
        </p14:section>
        <p14:section name="Helm" id="{176111BD-EAC0-ED4D-8490-30DE0AC762EB}">
          <p14:sldIdLst>
            <p14:sldId id="808"/>
            <p14:sldId id="810"/>
          </p14:sldIdLst>
        </p14:section>
        <p14:section name="Ksonnet" id="{7083FD43-2237-1242-B31A-D10917A10D97}">
          <p14:sldIdLst>
            <p14:sldId id="809"/>
            <p14:sldId id="811"/>
            <p14:sldId id="820"/>
            <p14:sldId id="812"/>
          </p14:sldIdLst>
        </p14:section>
        <p14:section name="Logging Kubernetes" id="{3C8D024A-79D0-1543-A5EA-6D1F5D96B70A}">
          <p14:sldIdLst>
            <p14:sldId id="828"/>
            <p14:sldId id="826"/>
          </p14:sldIdLst>
        </p14:section>
        <p14:section name="Monitoring Kubernetes" id="{1E5364E7-3055-8E49-A60E-F563E92338C9}">
          <p14:sldIdLst>
            <p14:sldId id="813"/>
          </p14:sldIdLst>
        </p14:section>
        <p14:section name="Kubernetes Wrapup" id="{B4FFC3A4-657B-1F46-8F45-2370AFA31A89}">
          <p14:sldIdLst>
            <p14:sldId id="792"/>
          </p14:sldIdLst>
        </p14:section>
        <p14:section name="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Step Functions" id="{67D38D99-309D-CE44-AA85-C9F98B45B64F}">
          <p14:sldIdLst>
            <p14:sldId id="819"/>
            <p14:sldId id="666"/>
            <p14:sldId id="668"/>
            <p14:sldId id="599"/>
            <p14:sldId id="630"/>
            <p14:sldId id="824"/>
          </p14:sldIdLst>
        </p14:section>
        <p14:section name="SAR" id="{0E363CFE-B37F-0A43-B757-60F064547836}">
          <p14:sldIdLst>
            <p14:sldId id="701"/>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8"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82" autoAdjust="0"/>
    <p:restoredTop sz="89214" autoAdjust="0"/>
  </p:normalViewPr>
  <p:slideViewPr>
    <p:cSldViewPr snapToGrid="0" showGuides="1">
      <p:cViewPr varScale="1">
        <p:scale>
          <a:sx n="124" d="100"/>
          <a:sy n="124" d="100"/>
        </p:scale>
        <p:origin x="176" y="6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1-19T15:25:28.520" idx="8">
    <p:pos x="10" y="10"/>
    <p:text>Heapster is the cluster wide aggregator of monitoring and event data. Node_exporter does not really aggregate like Heapster is tuned to do.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27</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28</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29</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4129658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35</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37</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39</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40</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70</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73</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77</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13</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15</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101</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bg1"/>
                </a:solidFill>
              </a:rPr>
              <a:t>What to Expect</a:t>
            </a:r>
            <a:r>
              <a:rPr lang="en-US" sz="2800" b="1" baseline="0" dirty="0">
                <a:solidFill>
                  <a:schemeClr val="bg1"/>
                </a:solidFill>
              </a:rPr>
              <a:t> from the Session</a:t>
            </a:r>
            <a:endParaRPr lang="en-US" sz="2800" b="1" dirty="0">
              <a:solidFill>
                <a:schemeClr val="bg1"/>
              </a:solidFill>
            </a:endParaRPr>
          </a:p>
        </p:txBody>
      </p:sp>
    </p:spTree>
    <p:extLst>
      <p:ext uri="{BB962C8B-B14F-4D97-AF65-F5344CB8AC3E}">
        <p14:creationId xmlns:p14="http://schemas.microsoft.com/office/powerpoint/2010/main" val="5559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27130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8362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70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999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3/10/18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726" r:id="rId4"/>
    <p:sldLayoutId id="2147483678" r:id="rId5"/>
    <p:sldLayoutId id="2147483689" r:id="rId6"/>
    <p:sldLayoutId id="2147483690" r:id="rId7"/>
    <p:sldLayoutId id="2147483691" r:id="rId8"/>
    <p:sldLayoutId id="2147483680" r:id="rId9"/>
    <p:sldLayoutId id="2147483681" r:id="rId10"/>
    <p:sldLayoutId id="2147483682" r:id="rId11"/>
    <p:sldLayoutId id="2147483693" r:id="rId12"/>
    <p:sldLayoutId id="2147483694" r:id="rId13"/>
    <p:sldLayoutId id="2147483695" r:id="rId14"/>
    <p:sldLayoutId id="2147483687" r:id="rId15"/>
    <p:sldLayoutId id="2147483721" r:id="rId16"/>
    <p:sldLayoutId id="2147483722" r:id="rId17"/>
    <p:sldLayoutId id="2147483723" r:id="rId18"/>
    <p:sldLayoutId id="2147483724" r:id="rId19"/>
    <p:sldLayoutId id="2147483725" r:id="rId20"/>
    <p:sldLayoutId id="2147483727"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102.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emf"/><Relationship Id="rId18" Type="http://schemas.openxmlformats.org/officeDocument/2006/relationships/image" Target="../media/image122.png"/><Relationship Id="rId3" Type="http://schemas.openxmlformats.org/officeDocument/2006/relationships/image" Target="../media/image109.emf"/><Relationship Id="rId7" Type="http://schemas.openxmlformats.org/officeDocument/2006/relationships/image" Target="../media/image113.png"/><Relationship Id="rId12" Type="http://schemas.openxmlformats.org/officeDocument/2006/relationships/image" Target="../media/image96.png"/><Relationship Id="rId17" Type="http://schemas.openxmlformats.org/officeDocument/2006/relationships/image" Target="../media/image121.png"/><Relationship Id="rId2" Type="http://schemas.openxmlformats.org/officeDocument/2006/relationships/notesSlide" Target="../notesSlides/notesSlide65.xml"/><Relationship Id="rId16" Type="http://schemas.openxmlformats.org/officeDocument/2006/relationships/image" Target="../media/image91.png"/><Relationship Id="rId20"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12.emf"/><Relationship Id="rId11" Type="http://schemas.openxmlformats.org/officeDocument/2006/relationships/image" Target="../media/image117.png"/><Relationship Id="rId5" Type="http://schemas.openxmlformats.org/officeDocument/2006/relationships/image" Target="../media/image111.emf"/><Relationship Id="rId15" Type="http://schemas.openxmlformats.org/officeDocument/2006/relationships/image" Target="../media/image120.png"/><Relationship Id="rId10" Type="http://schemas.openxmlformats.org/officeDocument/2006/relationships/image" Target="../media/image116.png"/><Relationship Id="rId19" Type="http://schemas.microsoft.com/office/2007/relationships/hdphoto" Target="../media/hdphoto5.wdp"/><Relationship Id="rId4" Type="http://schemas.openxmlformats.org/officeDocument/2006/relationships/image" Target="../media/image110.emf"/><Relationship Id="rId9" Type="http://schemas.openxmlformats.org/officeDocument/2006/relationships/image" Target="../media/image115.png"/><Relationship Id="rId14" Type="http://schemas.openxmlformats.org/officeDocument/2006/relationships/image" Target="../media/image119.png"/></Relationships>
</file>

<file path=ppt/slides/_rels/slide10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66.png"/><Relationship Id="rId7"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130.tiff"/><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28.png"/></Relationships>
</file>

<file path=ppt/slides/_rels/slide10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2.xml"/><Relationship Id="rId4" Type="http://schemas.openxmlformats.org/officeDocument/2006/relationships/hyperlink" Target="https://aws.amazon.com/ek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45.sv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47.png"/><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9.png"/><Relationship Id="rId7"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tiff"/><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48.xml"/><Relationship Id="rId16" Type="http://schemas.openxmlformats.org/officeDocument/2006/relationships/image" Target="../media/image79.tiff"/><Relationship Id="rId20" Type="http://schemas.openxmlformats.org/officeDocument/2006/relationships/image" Target="../media/image83.tiff"/><Relationship Id="rId1" Type="http://schemas.openxmlformats.org/officeDocument/2006/relationships/slideLayout" Target="../slideLayouts/slideLayout9.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tiff"/><Relationship Id="rId9" Type="http://schemas.openxmlformats.org/officeDocument/2006/relationships/image" Target="../media/image10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106.tiff"/></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761843" y="223479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2778009" y="1039594"/>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3008245" y="3429988"/>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230322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215216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44539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539756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8.33333E-7 3.58025E-6 L -8.33333E-7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22222E-6 3.58025E-6 L -2.22222E-6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94141"/>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 name="Title 1">
            <a:extLst>
              <a:ext uri="{FF2B5EF4-FFF2-40B4-BE49-F238E27FC236}">
                <a16:creationId xmlns:a16="http://schemas.microsoft.com/office/drawing/2014/main" id="{EF4C0D69-B935-504E-B482-C6AA358F4B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177149" y="236538"/>
            <a:ext cx="3966851" cy="4906962"/>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0650"/>
            <a:ext cx="8450263" cy="469900"/>
          </a:xfrm>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823386" y="784861"/>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Title 1">
            <a:extLst>
              <a:ext uri="{FF2B5EF4-FFF2-40B4-BE49-F238E27FC236}">
                <a16:creationId xmlns:a16="http://schemas.microsoft.com/office/drawing/2014/main" id="{8318EC7B-B474-8B4B-8CFC-27CFF25B10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
        <p:nvSpPr>
          <p:cNvPr id="5" name="Title 4">
            <a:extLst>
              <a:ext uri="{FF2B5EF4-FFF2-40B4-BE49-F238E27FC236}">
                <a16:creationId xmlns:a16="http://schemas.microsoft.com/office/drawing/2014/main" id="{31AB288E-1200-4B41-BC74-5C1C332829E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347662" y="2833370"/>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68160"/>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52931" y="316356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70694" y="3788580"/>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59092" y="31051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0694" y="37862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45911" y="3127755"/>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45911" y="378148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05981" y="312839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65911" y="376167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3662" y="315015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921128" y="3781482"/>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198961" y="313134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36427" y="376267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173527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Application Manifest</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r>
              <a:rPr lang="en-US" dirty="0"/>
              <a:t>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9788B6-E15B-4046-968A-645BDC795C99}"/>
              </a:ext>
            </a:extLst>
          </p:cNvPr>
          <p:cNvSpPr>
            <a:spLocks noGrp="1"/>
          </p:cNvSpPr>
          <p:nvPr>
            <p:ph type="title"/>
          </p:nvPr>
        </p:nvSpPr>
        <p:spPr/>
        <p:txBody>
          <a:bodyPr/>
          <a:lstStyle/>
          <a:p>
            <a:r>
              <a:rPr lang="en-US" dirty="0"/>
              <a:t>Omar’s ref arch diagram</a:t>
            </a:r>
          </a:p>
        </p:txBody>
      </p:sp>
    </p:spTree>
    <p:extLst>
      <p:ext uri="{BB962C8B-B14F-4D97-AF65-F5344CB8AC3E}">
        <p14:creationId xmlns:p14="http://schemas.microsoft.com/office/powerpoint/2010/main" val="86627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accent2"/>
                </a:solidFill>
              </a:rPr>
              <a:t>Amazon </a:t>
            </a:r>
            <a:r>
              <a:rPr lang="en-US" sz="1200" dirty="0" err="1">
                <a:solidFill>
                  <a:schemeClr val="accent2"/>
                </a:solidFill>
              </a:rPr>
              <a:t>CloudWatch</a:t>
            </a:r>
            <a:endParaRPr lang="en-US" sz="1200" dirty="0">
              <a:solidFill>
                <a:schemeClr val="accent2"/>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accent2"/>
                </a:solidFill>
              </a:rPr>
              <a:t>AWS</a:t>
            </a:r>
            <a:br>
              <a:rPr lang="en-US" sz="1200" dirty="0">
                <a:solidFill>
                  <a:schemeClr val="accent2"/>
                </a:solidFill>
              </a:rPr>
            </a:br>
            <a:r>
              <a:rPr lang="en-US" sz="1200" dirty="0" err="1">
                <a:solidFill>
                  <a:schemeClr val="accent2"/>
                </a:solidFill>
              </a:rPr>
              <a:t>CloudTrail</a:t>
            </a:r>
            <a:endParaRPr lang="en-US" sz="1200" dirty="0">
              <a:solidFill>
                <a:schemeClr val="accent2"/>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Logging using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1"/>
          </p:nvPr>
        </p:nvSpPr>
        <p:spPr>
          <a:xfrm>
            <a:off x="4670607" y="805963"/>
            <a:ext cx="3234528" cy="32827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Cloud9 and SAM</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37884</TotalTime>
  <Words>6390</Words>
  <Application>Microsoft Macintosh PowerPoint</Application>
  <PresentationFormat>On-screen Show (16:9)</PresentationFormat>
  <Paragraphs>886</Paragraphs>
  <Slides>107</Slides>
  <Notes>67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107</vt:i4>
      </vt:variant>
    </vt:vector>
  </HeadingPairs>
  <TitlesOfParts>
    <vt:vector size="124" baseType="lpstr">
      <vt:lpstr>Amazon Ember</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Show different AWS Compute Options</vt:lpstr>
      <vt:lpstr>A Typical Application with Microservices</vt:lpstr>
      <vt:lpstr>Application Concerns</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PowerPoint Presentation</vt:lpstr>
      <vt:lpstr>Monitoring</vt:lpstr>
      <vt:lpstr>Metrics</vt:lpstr>
      <vt:lpstr>Get slides from Bharath/Abhishek</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 slides from Chris?</vt:lpstr>
      <vt:lpstr>PowerPoint Presentation</vt:lpstr>
      <vt:lpstr>Ksonnet – slides from Chris?</vt:lpstr>
      <vt:lpstr>PowerPoint Presentation</vt:lpstr>
      <vt:lpstr>Omar’s ref arch diagram</vt:lpstr>
      <vt:lpstr>PowerPoint Presentation</vt:lpstr>
      <vt:lpstr>Logging using EKS</vt:lpstr>
      <vt:lpstr>PowerPoint Presentation</vt:lpstr>
      <vt:lpstr>PowerPoint Presentation</vt:lpstr>
      <vt:lpstr>EKS SUPPORT FOR FARGATE IN 2018 </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551</cp:revision>
  <dcterms:created xsi:type="dcterms:W3CDTF">2016-06-17T18:22:10Z</dcterms:created>
  <dcterms:modified xsi:type="dcterms:W3CDTF">2018-03-11T05:36:38Z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